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5"/>
  </p:handoutMasterIdLst>
  <p:sldIdLst>
    <p:sldId id="256" r:id="rId2"/>
    <p:sldId id="257" r:id="rId3"/>
    <p:sldId id="258" r:id="rId4"/>
    <p:sldId id="259" r:id="rId5"/>
    <p:sldId id="260" r:id="rId6"/>
    <p:sldId id="277" r:id="rId7"/>
    <p:sldId id="261" r:id="rId8"/>
    <p:sldId id="278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32" autoAdjust="0"/>
    <p:restoredTop sz="94660"/>
  </p:normalViewPr>
  <p:slideViewPr>
    <p:cSldViewPr snapToGrid="0">
      <p:cViewPr>
        <p:scale>
          <a:sx n="95" d="100"/>
          <a:sy n="95" d="100"/>
        </p:scale>
        <p:origin x="198" y="2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88724" tIns="44362" rIns="88724" bIns="4436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88724" tIns="44362" rIns="88724" bIns="4436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28AFFEA-B564-41DC-AEFD-B2F6FCADD30C}" type="datetimeFigureOut">
              <a:rPr lang="en-US"/>
              <a:pPr>
                <a:defRPr/>
              </a:pPr>
              <a:t>10/8/2015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88724" tIns="44362" rIns="88724" bIns="4436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88724" tIns="44362" rIns="88724" bIns="4436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F6E4E49-CE45-4A08-9055-7D82EFA7BF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AD669-3D40-4096-8050-BAAE0165B5DE}" type="datetimeFigureOut">
              <a:rPr lang="en-US"/>
              <a:pPr>
                <a:defRPr/>
              </a:pPr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68AEE4-6F53-409E-8921-BBAF4AF9F3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6F9B3C-3499-4C7B-87E2-9A7EB6E3981E}" type="datetimeFigureOut">
              <a:rPr lang="en-US"/>
              <a:pPr>
                <a:defRPr/>
              </a:pPr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196EA-0598-457E-94AE-0243D7A71C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9D171-68D8-476E-8C1D-CFA611399478}" type="datetimeFigureOut">
              <a:rPr lang="en-US"/>
              <a:pPr>
                <a:defRPr/>
              </a:pPr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E846B6-7C83-4505-B6FB-32CA5BFE26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0F1FF-1AB7-4A91-B6F4-4736019F6018}" type="datetimeFigureOut">
              <a:rPr lang="en-US"/>
              <a:pPr>
                <a:defRPr/>
              </a:pPr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78247-E8CE-4A13-945E-DCB2035191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99D360-D363-4DF7-9496-3C0D22F430E6}" type="datetimeFigureOut">
              <a:rPr lang="en-US"/>
              <a:pPr>
                <a:defRPr/>
              </a:pPr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4F9BB8-A605-411E-8493-5C8CEA1BDC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CD1C2-065D-4FEC-AC87-6C329DF48716}" type="datetimeFigureOut">
              <a:rPr lang="en-US"/>
              <a:pPr>
                <a:defRPr/>
              </a:pPr>
              <a:t>10/8/2015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C954F-AE44-457C-813D-067AD94F2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11234-C78E-477C-866B-AF6125F267B2}" type="datetimeFigureOut">
              <a:rPr lang="en-US"/>
              <a:pPr>
                <a:defRPr/>
              </a:pPr>
              <a:t>10/8/2015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7F6CA-A971-4951-94EA-21B63F4468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58298-CD4B-499E-B819-A97C599349C2}" type="datetimeFigureOut">
              <a:rPr lang="en-US"/>
              <a:pPr>
                <a:defRPr/>
              </a:pPr>
              <a:t>10/8/2015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DFB0D-798F-4F18-9643-8B7168B160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13B2C-82DC-44AD-AE37-1534D213C6C9}" type="datetimeFigureOut">
              <a:rPr lang="en-US"/>
              <a:pPr>
                <a:defRPr/>
              </a:pPr>
              <a:t>10/8/2015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8D6C6-E6A7-4993-99FB-FA7DBA8997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3F97C-49CC-46B8-946C-E0CF6BB21E92}" type="datetimeFigureOut">
              <a:rPr lang="en-US"/>
              <a:pPr>
                <a:defRPr/>
              </a:pPr>
              <a:t>10/8/2015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AD99-5F96-4D2B-8BD9-F726D1EF9A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035AC-47F8-4425-BCB7-D50FCF6B348D}" type="datetimeFigureOut">
              <a:rPr lang="en-US"/>
              <a:pPr>
                <a:defRPr/>
              </a:pPr>
              <a:t>10/8/2015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F1236-6CBA-461D-A0D6-AE0BC90084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A2BFFFD-A331-4687-BBA3-E65AB83BAB39}" type="datetimeFigureOut">
              <a:rPr lang="en-US"/>
              <a:pPr>
                <a:defRPr/>
              </a:pPr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112DCE-10F7-478E-A0D6-7CA221BA62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notts.co.nz/about-us/arnotts-and-the-environment.aspx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Maya_script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ncientscripts.com/maya.html" TargetMode="External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conversionxl.com/how-to-build-a-strong-ab-testing-plan-that-gets-results/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maradawn.com/project/lunch-iconography/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nrcca.cals.cornell.edu/soil/CA3/CA0324.php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simple.wikipedia.org/wiki/Mesoamerica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usopenborders.com/2012/02/why-obama-doesnt-have-a-clue/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arninggamesforkids.com/geography_games/north_america/north-america-jigsaw.html" TargetMode="External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georgiainfo.galileo.usg.edu/gastudiesimages/Paleo%20Indian%20Camp%20at%20Night.htm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the-inca-block-d.wikispaces.com/Quipu-+Recording+Information" TargetMode="External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ojectvisa.com/regions/South_America" TargetMode="External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spirationgreen.com/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aribbean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anthropogen.com/2011/04/24/chinampa-raised-bed-hydrological-agriculture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illysoft.net/lux/maps/Mayan%20City-states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yanmars.net/myanmar-history/mayan-civilization.htm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afoya.ws/ePortfolio/Technology/Development%20of%20Writing/Codex.html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fu.edu/multicultural/world_cultural_festival.php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95450" y="2882900"/>
            <a:ext cx="9144000" cy="265271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73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Illustrated Glossary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Unit 1   Grade 5</a:t>
            </a:r>
            <a:b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 New World Rising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environment</a:t>
            </a:r>
          </a:p>
        </p:txBody>
      </p:sp>
      <p:pic>
        <p:nvPicPr>
          <p:cNvPr id="23554" name="Picture 2" descr="http://www.arnotts.co.nz/downloads/page/7475_environment_larg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113213" y="1568450"/>
            <a:ext cx="3810000" cy="2857500"/>
          </a:xfrm>
        </p:spPr>
      </p:pic>
      <p:sp>
        <p:nvSpPr>
          <p:cNvPr id="23555" name="TextBox 3"/>
          <p:cNvSpPr txBox="1">
            <a:spLocks noChangeArrowheads="1"/>
          </p:cNvSpPr>
          <p:nvPr/>
        </p:nvSpPr>
        <p:spPr bwMode="auto">
          <a:xfrm>
            <a:off x="7959725" y="4224338"/>
            <a:ext cx="13652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alibri" pitchFamily="34" charset="0"/>
                <a:hlinkClick r:id="rId3"/>
              </a:rPr>
              <a:t>www.arnotts.co.nz</a:t>
            </a:r>
            <a:endParaRPr lang="en-US" sz="800">
              <a:latin typeface="Calibri" pitchFamily="34" charset="0"/>
            </a:endParaRPr>
          </a:p>
        </p:txBody>
      </p:sp>
      <p:sp>
        <p:nvSpPr>
          <p:cNvPr id="23556" name="TextBox 4"/>
          <p:cNvSpPr txBox="1">
            <a:spLocks noChangeArrowheads="1"/>
          </p:cNvSpPr>
          <p:nvPr/>
        </p:nvSpPr>
        <p:spPr bwMode="auto">
          <a:xfrm>
            <a:off x="984250" y="4935538"/>
            <a:ext cx="9937750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latin typeface="Times New Roman" pitchFamily="18" charset="0"/>
                <a:cs typeface="Times New Roman" pitchFamily="18" charset="0"/>
              </a:rPr>
              <a:t>whole complex of factors such as soil, climate, and living things that influence the form and the ability to survive of a plant, animal, or human being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glyphs</a:t>
            </a:r>
          </a:p>
        </p:txBody>
      </p:sp>
      <p:pic>
        <p:nvPicPr>
          <p:cNvPr id="24578" name="Picture 2" descr="http://t2.gstatic.com/images?q=tbn:ANd9GcSCp5WcKduKbYBrGDmLEyjvfKbvjTVtXtY9JIMRaek86n68St4s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475038" y="1643063"/>
            <a:ext cx="5037137" cy="3502025"/>
          </a:xfrm>
        </p:spPr>
      </p:pic>
      <p:sp>
        <p:nvSpPr>
          <p:cNvPr id="24579" name="TextBox 3"/>
          <p:cNvSpPr txBox="1">
            <a:spLocks noChangeArrowheads="1"/>
          </p:cNvSpPr>
          <p:nvPr/>
        </p:nvSpPr>
        <p:spPr bwMode="auto">
          <a:xfrm>
            <a:off x="8499475" y="4957763"/>
            <a:ext cx="145573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alibri" pitchFamily="34" charset="0"/>
                <a:hlinkClick r:id="rId3"/>
              </a:rPr>
              <a:t>en.wikipedia.org</a:t>
            </a:r>
            <a:endParaRPr lang="en-US" sz="800">
              <a:latin typeface="Calibri" pitchFamily="34" charset="0"/>
            </a:endParaRPr>
          </a:p>
        </p:txBody>
      </p:sp>
      <p:sp>
        <p:nvSpPr>
          <p:cNvPr id="24580" name="TextBox 4"/>
          <p:cNvSpPr txBox="1">
            <a:spLocks noChangeArrowheads="1"/>
          </p:cNvSpPr>
          <p:nvPr/>
        </p:nvSpPr>
        <p:spPr bwMode="auto">
          <a:xfrm>
            <a:off x="1816100" y="5395913"/>
            <a:ext cx="870585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latin typeface="Times New Roman" pitchFamily="18" charset="0"/>
                <a:cs typeface="Times New Roman" pitchFamily="18" charset="0"/>
              </a:rPr>
              <a:t> symbolic figures or a characters (as in the Mayan system of writing) usually cut in or carved in relief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hieroglyphics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602" name="Picture 2" descr="http://www.ancientscripts.com/images/maya_logograms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848100" y="1560513"/>
            <a:ext cx="4572000" cy="3619500"/>
          </a:xfrm>
        </p:spPr>
      </p:pic>
      <p:sp>
        <p:nvSpPr>
          <p:cNvPr id="25603" name="TextBox 4"/>
          <p:cNvSpPr txBox="1">
            <a:spLocks noChangeArrowheads="1"/>
          </p:cNvSpPr>
          <p:nvPr/>
        </p:nvSpPr>
        <p:spPr bwMode="auto">
          <a:xfrm>
            <a:off x="8628063" y="4894263"/>
            <a:ext cx="20224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alibri" pitchFamily="34" charset="0"/>
                <a:hlinkClick r:id="rId3"/>
              </a:rPr>
              <a:t>www.ancientscripts.com</a:t>
            </a:r>
            <a:endParaRPr lang="en-US" sz="800">
              <a:latin typeface="Calibri" pitchFamily="34" charset="0"/>
            </a:endParaRPr>
          </a:p>
        </p:txBody>
      </p:sp>
      <p:sp>
        <p:nvSpPr>
          <p:cNvPr id="25604" name="TextBox 5"/>
          <p:cNvSpPr txBox="1">
            <a:spLocks noChangeArrowheads="1"/>
          </p:cNvSpPr>
          <p:nvPr/>
        </p:nvSpPr>
        <p:spPr bwMode="auto">
          <a:xfrm>
            <a:off x="682625" y="5680075"/>
            <a:ext cx="10033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latin typeface="Times New Roman" pitchFamily="18" charset="0"/>
                <a:cs typeface="Times New Roman" pitchFamily="18" charset="0"/>
              </a:rPr>
              <a:t>a system of writing mainly in pictorial characters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hypothesis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626" name="Picture 2" descr="https://encrypted-tbn2.gstatic.com/images?q=tbn:ANd9GcQldo3gPyo1VdGjASDpuC1yZhiBSvB0eEJ843sHa02veYhqjtnx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103813" y="1574800"/>
            <a:ext cx="2139950" cy="2868613"/>
          </a:xfrm>
        </p:spPr>
      </p:pic>
      <p:sp>
        <p:nvSpPr>
          <p:cNvPr id="26627" name="TextBox 3"/>
          <p:cNvSpPr txBox="1">
            <a:spLocks noChangeArrowheads="1"/>
          </p:cNvSpPr>
          <p:nvPr/>
        </p:nvSpPr>
        <p:spPr bwMode="auto">
          <a:xfrm>
            <a:off x="1249363" y="5035550"/>
            <a:ext cx="956945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latin typeface="Times New Roman" pitchFamily="18" charset="0"/>
                <a:cs typeface="Times New Roman" pitchFamily="18" charset="0"/>
              </a:rPr>
              <a:t>something not yet proved but assumed to be true for purposes of further study or investigation </a:t>
            </a:r>
          </a:p>
        </p:txBody>
      </p:sp>
      <p:sp>
        <p:nvSpPr>
          <p:cNvPr id="26628" name="TextBox 4"/>
          <p:cNvSpPr txBox="1">
            <a:spLocks noChangeArrowheads="1"/>
          </p:cNvSpPr>
          <p:nvPr/>
        </p:nvSpPr>
        <p:spPr bwMode="auto">
          <a:xfrm>
            <a:off x="7831138" y="4622800"/>
            <a:ext cx="10937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alibri" pitchFamily="34" charset="0"/>
                <a:hlinkClick r:id="rId3"/>
              </a:rPr>
              <a:t>conversionxl.com</a:t>
            </a:r>
            <a:endParaRPr lang="en-US" sz="8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iconography</a:t>
            </a:r>
          </a:p>
        </p:txBody>
      </p:sp>
      <p:pic>
        <p:nvPicPr>
          <p:cNvPr id="27650" name="Picture 2" descr="http://maradawn.com/wp-content/uploads/2013/06/MaraDawn-Lunch-Iconography-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159250" y="1838325"/>
            <a:ext cx="4094163" cy="3149600"/>
          </a:xfrm>
        </p:spPr>
      </p:pic>
      <p:sp>
        <p:nvSpPr>
          <p:cNvPr id="27651" name="TextBox 3"/>
          <p:cNvSpPr txBox="1">
            <a:spLocks noChangeArrowheads="1"/>
          </p:cNvSpPr>
          <p:nvPr/>
        </p:nvSpPr>
        <p:spPr bwMode="auto">
          <a:xfrm>
            <a:off x="8229600" y="4687888"/>
            <a:ext cx="17383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alibri" pitchFamily="34" charset="0"/>
                <a:hlinkClick r:id="rId3"/>
              </a:rPr>
              <a:t>maradawn.com</a:t>
            </a:r>
            <a:endParaRPr lang="en-US" sz="800">
              <a:latin typeface="Calibri" pitchFamily="34" charset="0"/>
            </a:endParaRPr>
          </a:p>
        </p:txBody>
      </p:sp>
      <p:sp>
        <p:nvSpPr>
          <p:cNvPr id="27652" name="TextBox 4"/>
          <p:cNvSpPr txBox="1">
            <a:spLocks noChangeArrowheads="1"/>
          </p:cNvSpPr>
          <p:nvPr/>
        </p:nvSpPr>
        <p:spPr bwMode="auto">
          <a:xfrm>
            <a:off x="401638" y="5292725"/>
            <a:ext cx="11355387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latin typeface="Times New Roman" pitchFamily="18" charset="0"/>
                <a:cs typeface="Times New Roman" pitchFamily="18" charset="0"/>
              </a:rPr>
              <a:t>the images or symbols related to something (in this case lunch)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irrigation</a:t>
            </a:r>
          </a:p>
        </p:txBody>
      </p:sp>
      <p:pic>
        <p:nvPicPr>
          <p:cNvPr id="28674" name="Picture 2" descr="http://nrcca.cals.cornell.edu/soil/CA3/CA0324_clip_image00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690938" y="1531938"/>
            <a:ext cx="4848225" cy="3460750"/>
          </a:xfrm>
        </p:spPr>
      </p:pic>
      <p:sp>
        <p:nvSpPr>
          <p:cNvPr id="28675" name="TextBox 3"/>
          <p:cNvSpPr txBox="1">
            <a:spLocks noChangeArrowheads="1"/>
          </p:cNvSpPr>
          <p:nvPr/>
        </p:nvSpPr>
        <p:spPr bwMode="auto">
          <a:xfrm>
            <a:off x="8589963" y="4854575"/>
            <a:ext cx="18811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alibri" pitchFamily="34" charset="0"/>
                <a:hlinkClick r:id="rId3"/>
              </a:rPr>
              <a:t>nrcca.cals.cornell.edu</a:t>
            </a:r>
            <a:endParaRPr lang="en-US" sz="800">
              <a:latin typeface="Calibri" pitchFamily="34" charset="0"/>
            </a:endParaRPr>
          </a:p>
        </p:txBody>
      </p:sp>
      <p:sp>
        <p:nvSpPr>
          <p:cNvPr id="28676" name="TextBox 4"/>
          <p:cNvSpPr txBox="1">
            <a:spLocks noChangeArrowheads="1"/>
          </p:cNvSpPr>
          <p:nvPr/>
        </p:nvSpPr>
        <p:spPr bwMode="auto">
          <a:xfrm>
            <a:off x="1312863" y="5305425"/>
            <a:ext cx="10161587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latin typeface="Times New Roman" pitchFamily="18" charset="0"/>
                <a:cs typeface="Times New Roman" pitchFamily="18" charset="0"/>
              </a:rPr>
              <a:t>bringing in water to the land to help plants grow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land bridge</a:t>
            </a:r>
          </a:p>
        </p:txBody>
      </p:sp>
      <p:sp>
        <p:nvSpPr>
          <p:cNvPr id="29698" name="TextBox 4"/>
          <p:cNvSpPr txBox="1">
            <a:spLocks noChangeArrowheads="1"/>
          </p:cNvSpPr>
          <p:nvPr/>
        </p:nvSpPr>
        <p:spPr bwMode="auto">
          <a:xfrm>
            <a:off x="708025" y="5073650"/>
            <a:ext cx="100457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latin typeface="Times New Roman" pitchFamily="18" charset="0"/>
                <a:cs typeface="Times New Roman" pitchFamily="18" charset="0"/>
              </a:rPr>
              <a:t>an isthmus or wider land connection between otherwise separate areas, over which animals, plants, and human beings are able to cross</a:t>
            </a:r>
          </a:p>
        </p:txBody>
      </p:sp>
      <p:pic>
        <p:nvPicPr>
          <p:cNvPr id="29699" name="Picture 4" descr="http://www.athropolis.com/arctic-facts/maps/land-bridge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754438" y="1712913"/>
            <a:ext cx="4268787" cy="32734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Mesoamerica</a:t>
            </a:r>
          </a:p>
        </p:txBody>
      </p:sp>
      <p:pic>
        <p:nvPicPr>
          <p:cNvPr id="30722" name="Picture 6" descr="http://upload.wikimedia.org/wikipedia/commons/2/24/Region_Mesoamerica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146550" y="1631950"/>
            <a:ext cx="4048125" cy="2935288"/>
          </a:xfrm>
        </p:spPr>
      </p:pic>
      <p:sp>
        <p:nvSpPr>
          <p:cNvPr id="30723" name="TextBox 5"/>
          <p:cNvSpPr txBox="1">
            <a:spLocks noChangeArrowheads="1"/>
          </p:cNvSpPr>
          <p:nvPr/>
        </p:nvSpPr>
        <p:spPr bwMode="auto">
          <a:xfrm>
            <a:off x="8435975" y="4289425"/>
            <a:ext cx="21891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alibri" pitchFamily="34" charset="0"/>
                <a:hlinkClick r:id="rId3"/>
              </a:rPr>
              <a:t>simple.wikipedia.org</a:t>
            </a:r>
            <a:endParaRPr lang="en-US" sz="800">
              <a:latin typeface="Calibri" pitchFamily="34" charset="0"/>
            </a:endParaRPr>
          </a:p>
        </p:txBody>
      </p:sp>
      <p:sp>
        <p:nvSpPr>
          <p:cNvPr id="30724" name="TextBox 6"/>
          <p:cNvSpPr txBox="1">
            <a:spLocks noChangeArrowheads="1"/>
          </p:cNvSpPr>
          <p:nvPr/>
        </p:nvSpPr>
        <p:spPr bwMode="auto">
          <a:xfrm>
            <a:off x="952500" y="4970463"/>
            <a:ext cx="937577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latin typeface="Times New Roman" pitchFamily="18" charset="0"/>
                <a:cs typeface="Times New Roman" pitchFamily="18" charset="0"/>
              </a:rPr>
              <a:t>the geographic region extending approximately from central Mexico to Belize, Guatemala, El Salvador, Honduras, Nicaragua, and northern Costa Rica. </a:t>
            </a:r>
            <a:endParaRPr lang="en-US" sz="320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migration</a:t>
            </a:r>
          </a:p>
        </p:txBody>
      </p:sp>
      <p:pic>
        <p:nvPicPr>
          <p:cNvPr id="31746" name="Picture 2" descr="http://usopenborders.com/wp-content/uploads/2012/02/illegals_crossing_border_future_dems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154363" y="1725613"/>
            <a:ext cx="5453062" cy="3052762"/>
          </a:xfrm>
        </p:spPr>
      </p:pic>
      <p:sp>
        <p:nvSpPr>
          <p:cNvPr id="31747" name="TextBox 3"/>
          <p:cNvSpPr txBox="1">
            <a:spLocks noChangeArrowheads="1"/>
          </p:cNvSpPr>
          <p:nvPr/>
        </p:nvSpPr>
        <p:spPr bwMode="auto">
          <a:xfrm>
            <a:off x="1055688" y="5254625"/>
            <a:ext cx="96202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latin typeface="Times New Roman" pitchFamily="18" charset="0"/>
                <a:cs typeface="Times New Roman" pitchFamily="18" charset="0"/>
              </a:rPr>
              <a:t>moving from one country, place, or locality to another</a:t>
            </a:r>
          </a:p>
        </p:txBody>
      </p:sp>
      <p:sp>
        <p:nvSpPr>
          <p:cNvPr id="31748" name="TextBox 4"/>
          <p:cNvSpPr txBox="1">
            <a:spLocks noChangeArrowheads="1"/>
          </p:cNvSpPr>
          <p:nvPr/>
        </p:nvSpPr>
        <p:spPr bwMode="auto">
          <a:xfrm>
            <a:off x="8564563" y="4597400"/>
            <a:ext cx="19319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alibri" pitchFamily="34" charset="0"/>
                <a:hlinkClick r:id="rId3"/>
              </a:rPr>
              <a:t>usopenborders.com</a:t>
            </a:r>
            <a:endParaRPr lang="en-US" sz="8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North America</a:t>
            </a:r>
          </a:p>
        </p:txBody>
      </p:sp>
      <p:pic>
        <p:nvPicPr>
          <p:cNvPr id="32770" name="Picture 2" descr="http://www.greece-map.net/north-america/north-america-map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878263" y="1619250"/>
            <a:ext cx="4545012" cy="3414713"/>
          </a:xfrm>
        </p:spPr>
      </p:pic>
      <p:sp>
        <p:nvSpPr>
          <p:cNvPr id="32771" name="TextBox 3"/>
          <p:cNvSpPr txBox="1">
            <a:spLocks noChangeArrowheads="1"/>
          </p:cNvSpPr>
          <p:nvPr/>
        </p:nvSpPr>
        <p:spPr bwMode="auto">
          <a:xfrm>
            <a:off x="8448675" y="4803775"/>
            <a:ext cx="22542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alibri" pitchFamily="34" charset="0"/>
                <a:hlinkClick r:id="rId3"/>
              </a:rPr>
              <a:t>www.learninggamesforkids.com</a:t>
            </a:r>
            <a:endParaRPr lang="en-US" sz="800">
              <a:latin typeface="Calibri" pitchFamily="34" charset="0"/>
            </a:endParaRPr>
          </a:p>
        </p:txBody>
      </p:sp>
      <p:sp>
        <p:nvSpPr>
          <p:cNvPr id="32772" name="TextBox 4"/>
          <p:cNvSpPr txBox="1">
            <a:spLocks noChangeArrowheads="1"/>
          </p:cNvSpPr>
          <p:nvPr/>
        </p:nvSpPr>
        <p:spPr bwMode="auto">
          <a:xfrm>
            <a:off x="927100" y="5332413"/>
            <a:ext cx="10058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latin typeface="Times New Roman" pitchFamily="18" charset="0"/>
                <a:cs typeface="Times New Roman" pitchFamily="18" charset="0"/>
              </a:rPr>
              <a:t>a region that includes Canada and the United States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artifact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2" name="Picture 2" descr="http://www.sonandersonartifacts.com/artifacts/artifact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113338" y="1630363"/>
            <a:ext cx="2146300" cy="2862262"/>
          </a:xfrm>
        </p:spPr>
      </p:pic>
      <p:sp>
        <p:nvSpPr>
          <p:cNvPr id="15363" name="TextBox 5"/>
          <p:cNvSpPr txBox="1">
            <a:spLocks noChangeArrowheads="1"/>
          </p:cNvSpPr>
          <p:nvPr/>
        </p:nvSpPr>
        <p:spPr bwMode="auto">
          <a:xfrm>
            <a:off x="876300" y="4738688"/>
            <a:ext cx="107537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latin typeface="Times New Roman" pitchFamily="18" charset="0"/>
                <a:cs typeface="Times New Roman" pitchFamily="18" charset="0"/>
              </a:rPr>
              <a:t>usually a simple object such as a tool or ornament showing human work and representing a culture or a stage in the development of a culture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Paleo-Indians</a:t>
            </a:r>
          </a:p>
        </p:txBody>
      </p:sp>
      <p:pic>
        <p:nvPicPr>
          <p:cNvPr id="33794" name="Picture 6" descr="http://georgiainfo.galileo.usg.edu/gastudiesimages/Paleo%20Indian%20Camp%20at%20Night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889375" y="1543050"/>
            <a:ext cx="4586288" cy="3355975"/>
          </a:xfrm>
        </p:spPr>
      </p:pic>
      <p:sp>
        <p:nvSpPr>
          <p:cNvPr id="33795" name="TextBox 5"/>
          <p:cNvSpPr txBox="1">
            <a:spLocks noChangeArrowheads="1"/>
          </p:cNvSpPr>
          <p:nvPr/>
        </p:nvSpPr>
        <p:spPr bwMode="auto">
          <a:xfrm>
            <a:off x="8396288" y="4521200"/>
            <a:ext cx="3027362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alibri" pitchFamily="34" charset="0"/>
                <a:hlinkClick r:id="rId3"/>
              </a:rPr>
              <a:t>georgiainfo.galileo.usg.edu</a:t>
            </a:r>
            <a:endParaRPr lang="en-US" sz="800">
              <a:latin typeface="Calibri" pitchFamily="34" charset="0"/>
            </a:endParaRPr>
          </a:p>
        </p:txBody>
      </p:sp>
      <p:sp>
        <p:nvSpPr>
          <p:cNvPr id="33796" name="TextBox 6"/>
          <p:cNvSpPr txBox="1">
            <a:spLocks noChangeArrowheads="1"/>
          </p:cNvSpPr>
          <p:nvPr/>
        </p:nvSpPr>
        <p:spPr bwMode="auto">
          <a:xfrm>
            <a:off x="1274763" y="4957763"/>
            <a:ext cx="88741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latin typeface="Times New Roman" pitchFamily="18" charset="0"/>
                <a:cs typeface="Times New Roman" pitchFamily="18" charset="0"/>
              </a:rPr>
              <a:t>name given to the first peoples who entered, and subsequently lived, in the American continents during the final glacial periods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quipu</a:t>
            </a:r>
          </a:p>
        </p:txBody>
      </p:sp>
      <p:sp>
        <p:nvSpPr>
          <p:cNvPr id="34818" name="TextBox 3"/>
          <p:cNvSpPr txBox="1">
            <a:spLocks noChangeArrowheads="1"/>
          </p:cNvSpPr>
          <p:nvPr/>
        </p:nvSpPr>
        <p:spPr bwMode="auto">
          <a:xfrm>
            <a:off x="6723063" y="3989388"/>
            <a:ext cx="19192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alibri" pitchFamily="34" charset="0"/>
              </a:rPr>
              <a:t>en.wikipedia.org</a:t>
            </a:r>
          </a:p>
        </p:txBody>
      </p:sp>
      <p:sp>
        <p:nvSpPr>
          <p:cNvPr id="34819" name="TextBox 4"/>
          <p:cNvSpPr txBox="1">
            <a:spLocks noChangeArrowheads="1"/>
          </p:cNvSpPr>
          <p:nvPr/>
        </p:nvSpPr>
        <p:spPr bwMode="auto">
          <a:xfrm>
            <a:off x="1216025" y="4702175"/>
            <a:ext cx="9536113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latin typeface="Times New Roman" pitchFamily="18" charset="0"/>
                <a:cs typeface="Times New Roman" pitchFamily="18" charset="0"/>
              </a:rPr>
              <a:t>an ancient Inca device for recording information, consisting of colored threads knotted in different ways</a:t>
            </a:r>
          </a:p>
        </p:txBody>
      </p:sp>
      <p:pic>
        <p:nvPicPr>
          <p:cNvPr id="34820" name="Picture 4" descr="http://the-inca-block-d.wikispaces.com/file/view/quipu2.gif/59057198/661x496/quipu2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460875" y="1533525"/>
            <a:ext cx="3709988" cy="2784475"/>
          </a:xfrm>
        </p:spPr>
      </p:pic>
      <p:sp>
        <p:nvSpPr>
          <p:cNvPr id="34821" name="TextBox 6"/>
          <p:cNvSpPr txBox="1">
            <a:spLocks noChangeArrowheads="1"/>
          </p:cNvSpPr>
          <p:nvPr/>
        </p:nvSpPr>
        <p:spPr bwMode="auto">
          <a:xfrm>
            <a:off x="8139113" y="4059238"/>
            <a:ext cx="18192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alibri" pitchFamily="34" charset="0"/>
                <a:hlinkClick r:id="rId3"/>
              </a:rPr>
              <a:t>the-inca-block-d.wikispaces.com</a:t>
            </a:r>
            <a:endParaRPr lang="en-US" sz="8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South America</a:t>
            </a:r>
          </a:p>
        </p:txBody>
      </p:sp>
      <p:pic>
        <p:nvPicPr>
          <p:cNvPr id="35842" name="Picture 2" descr="http://www.projectvisa.com/images/maps/south_america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140200" y="1666875"/>
            <a:ext cx="3808413" cy="2857500"/>
          </a:xfrm>
        </p:spPr>
      </p:pic>
      <p:sp>
        <p:nvSpPr>
          <p:cNvPr id="35843" name="TextBox 3"/>
          <p:cNvSpPr txBox="1">
            <a:spLocks noChangeArrowheads="1"/>
          </p:cNvSpPr>
          <p:nvPr/>
        </p:nvSpPr>
        <p:spPr bwMode="auto">
          <a:xfrm>
            <a:off x="682625" y="4773613"/>
            <a:ext cx="10480675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latin typeface="Calibri" pitchFamily="34" charset="0"/>
              </a:rPr>
              <a:t>a continent and region of the Western Hemisphere southeast of North America and has much of it  south of the Equator </a:t>
            </a:r>
            <a:br>
              <a:rPr lang="en-US" sz="3200">
                <a:latin typeface="Calibri" pitchFamily="34" charset="0"/>
              </a:rPr>
            </a:br>
            <a:endParaRPr lang="en-US" sz="3200">
              <a:latin typeface="Calibri" pitchFamily="34" charset="0"/>
            </a:endParaRPr>
          </a:p>
        </p:txBody>
      </p:sp>
      <p:sp>
        <p:nvSpPr>
          <p:cNvPr id="35844" name="TextBox 4"/>
          <p:cNvSpPr txBox="1">
            <a:spLocks noChangeArrowheads="1"/>
          </p:cNvSpPr>
          <p:nvPr/>
        </p:nvSpPr>
        <p:spPr bwMode="auto">
          <a:xfrm>
            <a:off x="7927975" y="4351338"/>
            <a:ext cx="1547813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alibri" pitchFamily="34" charset="0"/>
                <a:hlinkClick r:id="rId3"/>
              </a:rPr>
              <a:t>www.projectvisa.com</a:t>
            </a:r>
            <a:endParaRPr lang="en-US" sz="8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terracing</a:t>
            </a:r>
          </a:p>
        </p:txBody>
      </p:sp>
      <p:pic>
        <p:nvPicPr>
          <p:cNvPr id="36866" name="Picture 6" descr="http://www.inspirationgreen.com/assets/images/Photography/Terraced%20Fields/vietnam%20terrac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176713" y="1574800"/>
            <a:ext cx="4022725" cy="2855913"/>
          </a:xfrm>
        </p:spPr>
      </p:pic>
      <p:sp>
        <p:nvSpPr>
          <p:cNvPr id="36867" name="TextBox 5"/>
          <p:cNvSpPr txBox="1">
            <a:spLocks noChangeArrowheads="1"/>
          </p:cNvSpPr>
          <p:nvPr/>
        </p:nvSpPr>
        <p:spPr bwMode="auto">
          <a:xfrm>
            <a:off x="7847013" y="4521200"/>
            <a:ext cx="24018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alibri" pitchFamily="34" charset="0"/>
                <a:hlinkClick r:id="rId3"/>
              </a:rPr>
              <a:t>www.inspirationgreen.com</a:t>
            </a:r>
            <a:endParaRPr lang="en-US" sz="800">
              <a:latin typeface="Calibri" pitchFamily="34" charset="0"/>
            </a:endParaRPr>
          </a:p>
        </p:txBody>
      </p:sp>
      <p:sp>
        <p:nvSpPr>
          <p:cNvPr id="36868" name="TextBox 6"/>
          <p:cNvSpPr txBox="1">
            <a:spLocks noChangeArrowheads="1"/>
          </p:cNvSpPr>
          <p:nvPr/>
        </p:nvSpPr>
        <p:spPr bwMode="auto">
          <a:xfrm>
            <a:off x="1165225" y="5033963"/>
            <a:ext cx="985837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latin typeface="Times New Roman" pitchFamily="18" charset="0"/>
                <a:cs typeface="Times New Roman" pitchFamily="18" charset="0"/>
              </a:rPr>
              <a:t>make or form sloping land into a number of level areas resembling a series of steps to create a flat area to farm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Caribbean</a:t>
            </a:r>
          </a:p>
        </p:txBody>
      </p:sp>
      <p:pic>
        <p:nvPicPr>
          <p:cNvPr id="16386" name="Picture 4" descr="http://upload.wikimedia.org/wikipedia/commons/9/98/Caribbean_general_map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692400" y="1452563"/>
            <a:ext cx="6365875" cy="3746500"/>
          </a:xfrm>
        </p:spPr>
      </p:pic>
      <p:sp>
        <p:nvSpPr>
          <p:cNvPr id="16387" name="TextBox 6"/>
          <p:cNvSpPr txBox="1">
            <a:spLocks noChangeArrowheads="1"/>
          </p:cNvSpPr>
          <p:nvPr/>
        </p:nvSpPr>
        <p:spPr bwMode="auto">
          <a:xfrm>
            <a:off x="1196975" y="5576888"/>
            <a:ext cx="95821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latin typeface="Times New Roman" pitchFamily="18" charset="0"/>
                <a:cs typeface="Times New Roman" pitchFamily="18" charset="0"/>
              </a:rPr>
              <a:t>a region that consists of the Caribbean Sea, its islands and the surrounding coasts</a:t>
            </a:r>
          </a:p>
        </p:txBody>
      </p:sp>
      <p:sp>
        <p:nvSpPr>
          <p:cNvPr id="16388" name="TextBox 7"/>
          <p:cNvSpPr txBox="1">
            <a:spLocks noChangeArrowheads="1"/>
          </p:cNvSpPr>
          <p:nvPr/>
        </p:nvSpPr>
        <p:spPr bwMode="auto">
          <a:xfrm>
            <a:off x="9194800" y="4906963"/>
            <a:ext cx="17129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alibri" pitchFamily="34" charset="0"/>
                <a:hlinkClick r:id="rId3"/>
              </a:rPr>
              <a:t>en.wikipedia.org</a:t>
            </a:r>
            <a:endParaRPr lang="en-US" sz="8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chinampas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0" name="Picture 2" descr="http://i194.photobucket.com/albums/z280/conejitopower/111foto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683000" y="1579563"/>
            <a:ext cx="4816475" cy="3584575"/>
          </a:xfrm>
        </p:spPr>
      </p:pic>
      <p:sp>
        <p:nvSpPr>
          <p:cNvPr id="17411" name="TextBox 3"/>
          <p:cNvSpPr txBox="1">
            <a:spLocks noChangeArrowheads="1"/>
          </p:cNvSpPr>
          <p:nvPr/>
        </p:nvSpPr>
        <p:spPr bwMode="auto">
          <a:xfrm>
            <a:off x="1300163" y="5435600"/>
            <a:ext cx="95694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latin typeface="Times New Roman" pitchFamily="18" charset="0"/>
                <a:cs typeface="Times New Roman" pitchFamily="18" charset="0"/>
              </a:rPr>
              <a:t>small, stationary, artificial islands built on a freshwater lake to grow crops</a:t>
            </a:r>
          </a:p>
        </p:txBody>
      </p:sp>
      <p:sp>
        <p:nvSpPr>
          <p:cNvPr id="17412" name="TextBox 4"/>
          <p:cNvSpPr txBox="1">
            <a:spLocks noChangeArrowheads="1"/>
          </p:cNvSpPr>
          <p:nvPr/>
        </p:nvSpPr>
        <p:spPr bwMode="auto">
          <a:xfrm>
            <a:off x="8448675" y="4881563"/>
            <a:ext cx="1763713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alibri" pitchFamily="34" charset="0"/>
                <a:hlinkClick r:id="rId3"/>
              </a:rPr>
              <a:t>anthropogen.com</a:t>
            </a:r>
            <a:endParaRPr lang="en-US" sz="8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city-state</a:t>
            </a:r>
          </a:p>
        </p:txBody>
      </p:sp>
      <p:pic>
        <p:nvPicPr>
          <p:cNvPr id="18434" name="Picture 2" descr="http://sillysoft.net/plugins/images/Mayan%20City-state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159250" y="1658938"/>
            <a:ext cx="3959225" cy="3463925"/>
          </a:xfrm>
        </p:spPr>
      </p:pic>
      <p:sp>
        <p:nvSpPr>
          <p:cNvPr id="18435" name="TextBox 4"/>
          <p:cNvSpPr txBox="1">
            <a:spLocks noChangeArrowheads="1"/>
          </p:cNvSpPr>
          <p:nvPr/>
        </p:nvSpPr>
        <p:spPr bwMode="auto">
          <a:xfrm>
            <a:off x="8113713" y="4957763"/>
            <a:ext cx="18161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alibri" pitchFamily="34" charset="0"/>
                <a:hlinkClick r:id="rId3"/>
              </a:rPr>
              <a:t>sillysoft.net</a:t>
            </a:r>
            <a:endParaRPr lang="en-US" sz="800">
              <a:latin typeface="Calibri" pitchFamily="34" charset="0"/>
            </a:endParaRPr>
          </a:p>
        </p:txBody>
      </p:sp>
      <p:sp>
        <p:nvSpPr>
          <p:cNvPr id="18436" name="TextBox 5"/>
          <p:cNvSpPr txBox="1">
            <a:spLocks noChangeArrowheads="1"/>
          </p:cNvSpPr>
          <p:nvPr/>
        </p:nvSpPr>
        <p:spPr bwMode="auto">
          <a:xfrm>
            <a:off x="1803400" y="5473700"/>
            <a:ext cx="849947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latin typeface="Times New Roman" pitchFamily="18" charset="0"/>
                <a:cs typeface="Times New Roman" pitchFamily="18" charset="0"/>
              </a:rPr>
              <a:t>an area that has its own government and consists of a city and the area around 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civilization</a:t>
            </a:r>
          </a:p>
        </p:txBody>
      </p:sp>
      <p:pic>
        <p:nvPicPr>
          <p:cNvPr id="19458" name="Picture 2" descr="http://www.myanmars.net/myanmar-history/images/mayan-civilization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868738" y="1643063"/>
            <a:ext cx="4029075" cy="2767012"/>
          </a:xfrm>
        </p:spPr>
      </p:pic>
      <p:sp>
        <p:nvSpPr>
          <p:cNvPr id="19459" name="TextBox 3"/>
          <p:cNvSpPr txBox="1">
            <a:spLocks noChangeArrowheads="1"/>
          </p:cNvSpPr>
          <p:nvPr/>
        </p:nvSpPr>
        <p:spPr bwMode="auto">
          <a:xfrm>
            <a:off x="7907338" y="4210050"/>
            <a:ext cx="167957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alibri" pitchFamily="34" charset="0"/>
                <a:hlinkClick r:id="rId3"/>
              </a:rPr>
              <a:t>www.myanmars.net</a:t>
            </a:r>
            <a:endParaRPr lang="en-US" sz="800">
              <a:latin typeface="Calibri" pitchFamily="34" charset="0"/>
            </a:endParaRPr>
          </a:p>
        </p:txBody>
      </p:sp>
      <p:sp>
        <p:nvSpPr>
          <p:cNvPr id="19460" name="TextBox 4"/>
          <p:cNvSpPr txBox="1">
            <a:spLocks noChangeArrowheads="1"/>
          </p:cNvSpPr>
          <p:nvPr/>
        </p:nvSpPr>
        <p:spPr bwMode="auto">
          <a:xfrm>
            <a:off x="1327150" y="4722813"/>
            <a:ext cx="10047288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latin typeface="Calibri" pitchFamily="34" charset="0"/>
              </a:rPr>
              <a:t>the stage of human social development and organization that is considered most advanced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codex</a:t>
            </a:r>
          </a:p>
        </p:txBody>
      </p:sp>
      <p:pic>
        <p:nvPicPr>
          <p:cNvPr id="20482" name="Picture 2" descr="https://encrypted-tbn2.gstatic.com/images?q=tbn:ANd9GcTJs7512WhYxs5ZxSullHh8adGEFCMvm3l4lhdUgCF6jQXS3tJdys9_bz7c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722688" y="1584325"/>
            <a:ext cx="4983162" cy="3067050"/>
          </a:xfrm>
        </p:spPr>
      </p:pic>
      <p:sp>
        <p:nvSpPr>
          <p:cNvPr id="20483" name="TextBox 3"/>
          <p:cNvSpPr txBox="1">
            <a:spLocks noChangeArrowheads="1"/>
          </p:cNvSpPr>
          <p:nvPr/>
        </p:nvSpPr>
        <p:spPr bwMode="auto">
          <a:xfrm>
            <a:off x="8718550" y="4418013"/>
            <a:ext cx="1262063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alibri" pitchFamily="34" charset="0"/>
                <a:hlinkClick r:id="rId3"/>
              </a:rPr>
              <a:t>www.tafoya.ws</a:t>
            </a:r>
            <a:endParaRPr lang="en-US" sz="800">
              <a:latin typeface="Calibri" pitchFamily="34" charset="0"/>
            </a:endParaRPr>
          </a:p>
        </p:txBody>
      </p:sp>
      <p:sp>
        <p:nvSpPr>
          <p:cNvPr id="20484" name="TextBox 4"/>
          <p:cNvSpPr txBox="1">
            <a:spLocks noChangeArrowheads="1"/>
          </p:cNvSpPr>
          <p:nvPr/>
        </p:nvSpPr>
        <p:spPr bwMode="auto">
          <a:xfrm>
            <a:off x="785813" y="4906963"/>
            <a:ext cx="10688637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latin typeface="Times New Roman" pitchFamily="18" charset="0"/>
                <a:cs typeface="Times New Roman" pitchFamily="18" charset="0"/>
              </a:rPr>
              <a:t> the first kind of  book made up of a number of sheets of paper or papyrus, hand-written, usually stacked and bound by fixing one edge and with covers thicker than the sheets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creation myth</a:t>
            </a: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657350" y="4924425"/>
            <a:ext cx="9647238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latin typeface="Times New Roman" pitchFamily="18" charset="0"/>
                <a:cs typeface="Times New Roman" pitchFamily="18" charset="0"/>
              </a:rPr>
              <a:t>symbolic narrative of how the world began and how people first came to inhabit it</a:t>
            </a:r>
          </a:p>
        </p:txBody>
      </p:sp>
      <p:pic>
        <p:nvPicPr>
          <p:cNvPr id="21507" name="Picture 2" descr="http://mesosyn.com/myth-1-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0913" y="1598613"/>
            <a:ext cx="8364537" cy="30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Rectangle 3"/>
          <p:cNvSpPr>
            <a:spLocks noChangeArrowheads="1"/>
          </p:cNvSpPr>
          <p:nvPr/>
        </p:nvSpPr>
        <p:spPr bwMode="auto">
          <a:xfrm>
            <a:off x="8470900" y="6338888"/>
            <a:ext cx="2400300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latin typeface="Calibri" pitchFamily="34" charset="0"/>
              </a:rPr>
              <a:t>http://mesosyn.com/myth-1-13.jpg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culture</a:t>
            </a:r>
          </a:p>
        </p:txBody>
      </p:sp>
      <p:pic>
        <p:nvPicPr>
          <p:cNvPr id="22530" name="Picture 2" descr="https://encrypted-tbn3.gstatic.com/images?q=tbn:ANd9GcRucGbD4-hGdJ7OlFDOjy41gxcaAzCD20_zKekL1yBqtwk_geDs8MOznsK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070350" y="1474788"/>
            <a:ext cx="3824288" cy="3824287"/>
          </a:xfrm>
        </p:spPr>
      </p:pic>
      <p:sp>
        <p:nvSpPr>
          <p:cNvPr id="22531" name="TextBox 3"/>
          <p:cNvSpPr txBox="1">
            <a:spLocks noChangeArrowheads="1"/>
          </p:cNvSpPr>
          <p:nvPr/>
        </p:nvSpPr>
        <p:spPr bwMode="auto">
          <a:xfrm>
            <a:off x="785813" y="5499100"/>
            <a:ext cx="1048385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latin typeface="Times New Roman" pitchFamily="18" charset="0"/>
                <a:cs typeface="Times New Roman" pitchFamily="18" charset="0"/>
              </a:rPr>
              <a:t>the characteristic features of everyday life shared by people in a particular place or time </a:t>
            </a:r>
          </a:p>
        </p:txBody>
      </p:sp>
      <p:sp>
        <p:nvSpPr>
          <p:cNvPr id="22532" name="TextBox 4"/>
          <p:cNvSpPr txBox="1">
            <a:spLocks noChangeArrowheads="1"/>
          </p:cNvSpPr>
          <p:nvPr/>
        </p:nvSpPr>
        <p:spPr bwMode="auto">
          <a:xfrm>
            <a:off x="7546975" y="4752975"/>
            <a:ext cx="12366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alibri" pitchFamily="34" charset="0"/>
                <a:hlinkClick r:id="rId3"/>
              </a:rPr>
              <a:t>www.wfu.edu</a:t>
            </a:r>
            <a:endParaRPr lang="en-US" sz="8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430</Words>
  <Application>Microsoft Office PowerPoint</Application>
  <PresentationFormat>Custom</PresentationFormat>
  <Paragraphs>66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Calibri</vt:lpstr>
      <vt:lpstr>Arial</vt:lpstr>
      <vt:lpstr>Calibri Light</vt:lpstr>
      <vt:lpstr>Times New Roman</vt:lpstr>
      <vt:lpstr>Office Theme</vt:lpstr>
      <vt:lpstr>Illustrated Glossary   Unit 1   Grade 5  A New World Rising</vt:lpstr>
      <vt:lpstr>artifact</vt:lpstr>
      <vt:lpstr>Caribbean</vt:lpstr>
      <vt:lpstr>chinampas</vt:lpstr>
      <vt:lpstr>city-state</vt:lpstr>
      <vt:lpstr>civilization</vt:lpstr>
      <vt:lpstr>codex</vt:lpstr>
      <vt:lpstr>creation myth</vt:lpstr>
      <vt:lpstr>culture</vt:lpstr>
      <vt:lpstr>environment</vt:lpstr>
      <vt:lpstr>glyphs</vt:lpstr>
      <vt:lpstr>hieroglyphics</vt:lpstr>
      <vt:lpstr>hypothesis </vt:lpstr>
      <vt:lpstr>iconography</vt:lpstr>
      <vt:lpstr>irrigation</vt:lpstr>
      <vt:lpstr>land bridge</vt:lpstr>
      <vt:lpstr>Mesoamerica</vt:lpstr>
      <vt:lpstr>migration</vt:lpstr>
      <vt:lpstr>North America</vt:lpstr>
      <vt:lpstr>Paleo-Indians</vt:lpstr>
      <vt:lpstr>quipu</vt:lpstr>
      <vt:lpstr>South America</vt:lpstr>
      <vt:lpstr>terracing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Vocabulary Grade 5</dc:title>
  <dc:creator>Mirla Morrison</dc:creator>
  <cp:lastModifiedBy>Nanuet Schools</cp:lastModifiedBy>
  <cp:revision>30</cp:revision>
  <cp:lastPrinted>2014-08-15T00:48:13Z</cp:lastPrinted>
  <dcterms:created xsi:type="dcterms:W3CDTF">2014-08-14T17:33:02Z</dcterms:created>
  <dcterms:modified xsi:type="dcterms:W3CDTF">2015-10-08T17:00:08Z</dcterms:modified>
</cp:coreProperties>
</file>